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7" r:id="rId5"/>
    <p:sldId id="264" r:id="rId6"/>
    <p:sldId id="265" r:id="rId7"/>
    <p:sldId id="266" r:id="rId8"/>
    <p:sldId id="268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/>
    <p:restoredTop sz="91426"/>
  </p:normalViewPr>
  <p:slideViewPr>
    <p:cSldViewPr snapToGrid="0" snapToObjects="1">
      <p:cViewPr varScale="1">
        <p:scale>
          <a:sx n="62" d="100"/>
          <a:sy n="62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Volume can also show attitude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30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5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273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561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48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87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404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271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6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79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87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381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79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Speaking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128" y="374290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 1: Experiences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In Question 1, you will be asked to speak about a personal experience. This may be a place, a person, a possession, a situation, or an occasion. After you hear the question, you will have 15 seconds to plan and 45 seconds to talk about your experience and give examples or an explanation.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659" y="365126"/>
            <a:ext cx="11013141" cy="4058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0659" y="770966"/>
            <a:ext cx="5679141" cy="5405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Timing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3600" dirty="0" smtClean="0"/>
              <a:t>Preparation Time: 15 seconds</a:t>
            </a:r>
          </a:p>
          <a:p>
            <a:pPr marL="0" indent="0">
              <a:buNone/>
            </a:pPr>
            <a:r>
              <a:rPr lang="en-US" sz="3600" dirty="0" smtClean="0"/>
              <a:t>Recording Time: 45 seconds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59388" y="770966"/>
            <a:ext cx="4594412" cy="5405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Task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3600" dirty="0" smtClean="0"/>
              <a:t>Describe your experience</a:t>
            </a:r>
          </a:p>
          <a:p>
            <a:r>
              <a:rPr lang="en-US" sz="3600" dirty="0" smtClean="0"/>
              <a:t>Explain or give examples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194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235" y="365126"/>
            <a:ext cx="10905565" cy="692710"/>
          </a:xfrm>
        </p:spPr>
        <p:txBody>
          <a:bodyPr>
            <a:noAutofit/>
          </a:bodyPr>
          <a:lstStyle/>
          <a:p>
            <a:r>
              <a:rPr lang="en-US" b="1" dirty="0" smtClean="0"/>
              <a:t>1  Write down a few words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235" y="1057836"/>
            <a:ext cx="11313459" cy="56656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3900" dirty="0" smtClean="0"/>
          </a:p>
          <a:p>
            <a:pPr marL="0" indent="0">
              <a:buNone/>
            </a:pPr>
            <a:r>
              <a:rPr lang="en-US" sz="3900" dirty="0" smtClean="0"/>
              <a:t>You will not have enough time to make detailed notes before you are asked to speak. Write down only a few words or abbreviations to help you remember the main points you want to make. </a:t>
            </a:r>
          </a:p>
          <a:p>
            <a:pPr marL="0" indent="0">
              <a:buNone/>
            </a:pPr>
            <a:endParaRPr lang="en-US" sz="42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900" b="1" dirty="0" smtClean="0"/>
              <a:t>Example Notes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1500" dirty="0">
              <a:latin typeface="Chalkduster" charset="0"/>
              <a:ea typeface="Chalkduster" charset="0"/>
              <a:cs typeface="Chalkduster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500" dirty="0" smtClean="0">
                <a:latin typeface="Chalkduster" charset="0"/>
                <a:ea typeface="Chalkduster" charset="0"/>
                <a:cs typeface="Chalkduster" charset="0"/>
              </a:rPr>
              <a:t>Wash</a:t>
            </a:r>
            <a:endParaRPr lang="en-US" sz="3500" dirty="0">
              <a:latin typeface="Chalkduster" charset="0"/>
              <a:ea typeface="Chalkduster" charset="0"/>
              <a:cs typeface="Chalkduster" charset="0"/>
            </a:endParaRPr>
          </a:p>
          <a:p>
            <a:pPr>
              <a:spcBef>
                <a:spcPts val="0"/>
              </a:spcBef>
            </a:pPr>
            <a:r>
              <a:rPr lang="en-US" sz="3500" dirty="0" smtClean="0">
                <a:latin typeface="Chalkduster" charset="0"/>
                <a:ea typeface="Chalkduster" charset="0"/>
                <a:cs typeface="Chalkduster" charset="0"/>
              </a:rPr>
              <a:t>Fam—advice</a:t>
            </a:r>
            <a:r>
              <a:rPr lang="en-US" sz="3500" dirty="0">
                <a:latin typeface="Chalkduster" charset="0"/>
                <a:ea typeface="Chalkduster" charset="0"/>
                <a:cs typeface="Chalkduster" charset="0"/>
              </a:rPr>
              <a:t>, help</a:t>
            </a:r>
          </a:p>
          <a:p>
            <a:pPr>
              <a:spcBef>
                <a:spcPts val="0"/>
              </a:spcBef>
            </a:pPr>
            <a:r>
              <a:rPr lang="en-US" sz="3500" dirty="0" smtClean="0">
                <a:latin typeface="Chalkduster" charset="0"/>
                <a:ea typeface="Chalkduster" charset="0"/>
                <a:cs typeface="Chalkduster" charset="0"/>
              </a:rPr>
              <a:t>Intl—food</a:t>
            </a:r>
            <a:r>
              <a:rPr lang="en-US" sz="3500" dirty="0">
                <a:latin typeface="Chalkduster" charset="0"/>
                <a:ea typeface="Chalkduster" charset="0"/>
                <a:cs typeface="Chalkduster" charset="0"/>
              </a:rPr>
              <a:t>, stores</a:t>
            </a:r>
          </a:p>
          <a:p>
            <a:pPr>
              <a:spcBef>
                <a:spcPts val="0"/>
              </a:spcBef>
            </a:pPr>
            <a:r>
              <a:rPr lang="en-US" sz="3500" dirty="0" smtClean="0">
                <a:latin typeface="Chalkduster" charset="0"/>
                <a:ea typeface="Chalkduster" charset="0"/>
                <a:cs typeface="Chalkduster" charset="0"/>
              </a:rPr>
              <a:t>Tours</a:t>
            </a:r>
          </a:p>
          <a:p>
            <a:pPr>
              <a:spcBef>
                <a:spcPts val="0"/>
              </a:spcBef>
            </a:pPr>
            <a:r>
              <a:rPr lang="en-US" sz="3500" dirty="0" smtClean="0">
                <a:latin typeface="Chalkduster" charset="0"/>
                <a:ea typeface="Chalkduster" charset="0"/>
                <a:cs typeface="Chalkduster" charset="0"/>
              </a:rPr>
              <a:t>U’s</a:t>
            </a:r>
            <a:endParaRPr lang="en-US" sz="35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4675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094" y="365125"/>
            <a:ext cx="10869706" cy="67478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2  </a:t>
            </a:r>
            <a:r>
              <a:rPr lang="en-US" sz="4900" b="1" dirty="0" smtClean="0"/>
              <a:t>Change the question into a statement</a:t>
            </a:r>
            <a:endParaRPr lang="en-US" sz="49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039906"/>
            <a:ext cx="11205882" cy="555811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A direct statement is a good way to begin. By changing the question into a statement, you are providing an introduction and answering the question at the same time.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 Question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Where would you like to study in the United States?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 Statement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“I’d like to study at a university in Washington, D.C.”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spcBef>
                <a:spcPts val="0"/>
              </a:spcBef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486875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88" y="365125"/>
            <a:ext cx="10995212" cy="728569"/>
          </a:xfrm>
        </p:spPr>
        <p:txBody>
          <a:bodyPr/>
          <a:lstStyle/>
          <a:p>
            <a:r>
              <a:rPr lang="en-US" b="1" dirty="0" smtClean="0"/>
              <a:t>3  Use the word </a:t>
            </a:r>
            <a:r>
              <a:rPr lang="en-US" b="1" i="1" dirty="0" smtClean="0"/>
              <a:t>because </a:t>
            </a:r>
            <a:r>
              <a:rPr lang="en-US" b="1" dirty="0" smtClean="0"/>
              <a:t>in the introduction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588" y="1308847"/>
            <a:ext cx="10995212" cy="53608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You are expected to include reasons, details, examples, and support for your response. By using the word </a:t>
            </a:r>
            <a:r>
              <a:rPr lang="en-US" sz="3600" i="1" dirty="0" smtClean="0"/>
              <a:t>because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and providing a reason in the introduction, you are demonstrating that you understand what to do, and you are giving a complete answer.</a:t>
            </a:r>
            <a:endParaRPr lang="en-US" sz="3600" dirty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b="1" smtClean="0"/>
              <a:t>Example Introduction</a:t>
            </a:r>
            <a:endParaRPr lang="en-US" sz="3600" b="1" i="1" dirty="0" smtClean="0"/>
          </a:p>
          <a:p>
            <a:pPr marL="0" indent="0">
              <a:buNone/>
            </a:pPr>
            <a:r>
              <a:rPr lang="en-US" sz="3600" i="1" dirty="0" smtClean="0"/>
              <a:t>“</a:t>
            </a:r>
            <a:r>
              <a:rPr lang="en-US" sz="3600" dirty="0" smtClean="0"/>
              <a:t>I’d like to study at a university in Washington, D.C. </a:t>
            </a:r>
            <a:r>
              <a:rPr lang="en-US" sz="3600" i="1" dirty="0" smtClean="0"/>
              <a:t>because </a:t>
            </a:r>
            <a:r>
              <a:rPr lang="en-US" sz="3600" dirty="0" smtClean="0"/>
              <a:t>I have family in the area, and</a:t>
            </a:r>
            <a:r>
              <a:rPr lang="mr-IN" sz="3600" dirty="0" smtClean="0"/>
              <a:t>…</a:t>
            </a:r>
            <a:r>
              <a:rPr lang="en-US" sz="3600" dirty="0" smtClean="0"/>
              <a:t>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2309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20" y="-1"/>
            <a:ext cx="11229580" cy="1052423"/>
          </a:xfrm>
        </p:spPr>
        <p:txBody>
          <a:bodyPr/>
          <a:lstStyle/>
          <a:p>
            <a:r>
              <a:rPr lang="en-US" b="1" dirty="0" smtClean="0"/>
              <a:t>Example Answer</a:t>
            </a:r>
            <a:endParaRPr lang="en-US" b="1" dirty="0"/>
          </a:p>
        </p:txBody>
      </p:sp>
      <p:pic>
        <p:nvPicPr>
          <p:cNvPr id="4" name="Page_126_Experience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41370" y="221410"/>
            <a:ext cx="609600" cy="609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220" y="1858334"/>
            <a:ext cx="11870575" cy="4697449"/>
          </a:xfrm>
          <a:ln>
            <a:noFill/>
          </a:ln>
        </p:spPr>
        <p:txBody>
          <a:bodyPr>
            <a:normAutofit fontScale="92500"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I’d like to study at a university in Washington, D.C. because I have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family in the area, so I could visit them on holidays and in case I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need help. I’ve been to Washington, and I like it. It’s an international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city with restaurants and stores where I can buy food from my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country. And Washington is exciting. I’ve gone on tours, but I still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have places to see. Also, um, there are trains to New York and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Florida. Um, as for the universities, there are several, uh, excellent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schools in Washington and</a:t>
            </a:r>
            <a:r>
              <a:rPr lang="mr-IN" sz="3600" dirty="0" smtClean="0"/>
              <a:t>…</a:t>
            </a:r>
            <a:r>
              <a:rPr lang="en-US" sz="3600" dirty="0" smtClean="0"/>
              <a:t>and I’d probably be accepted at one of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them. </a:t>
            </a:r>
          </a:p>
        </p:txBody>
      </p:sp>
    </p:spTree>
    <p:extLst>
      <p:ext uri="{BB962C8B-B14F-4D97-AF65-F5344CB8AC3E}">
        <p14:creationId xmlns:p14="http://schemas.microsoft.com/office/powerpoint/2010/main" val="105262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93961"/>
          </a:xfrm>
        </p:spPr>
        <p:txBody>
          <a:bodyPr/>
          <a:lstStyle/>
          <a:p>
            <a:r>
              <a:rPr lang="en-US" b="1" dirty="0" smtClean="0"/>
              <a:t>Checklist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5170"/>
            <a:ext cx="10515600" cy="5141793"/>
          </a:xfrm>
        </p:spPr>
        <p:txBody>
          <a:bodyPr>
            <a:normAutofit/>
          </a:bodyPr>
          <a:lstStyle/>
          <a:p>
            <a:pPr>
              <a:lnSpc>
                <a:spcPts val="1500"/>
              </a:lnSpc>
              <a:spcAft>
                <a:spcPts val="1200"/>
              </a:spcAft>
            </a:pP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 The 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talk answers the question.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 The 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speaker communicates a main idea.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 Examples 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and details are included.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 The 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speaker uses different vocabulary words.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latin typeface="Calibri" charset="0"/>
                <a:ea typeface="Calibri" charset="0"/>
                <a:cs typeface="Times New Roman" charset="0"/>
              </a:rPr>
              <a:t> The </a:t>
            </a:r>
            <a:r>
              <a:rPr lang="en-US" sz="3600" dirty="0">
                <a:latin typeface="Calibri" charset="0"/>
                <a:ea typeface="Calibri" charset="0"/>
                <a:cs typeface="Times New Roman" charset="0"/>
              </a:rPr>
              <a:t>speaker makes few errors in grammar.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latin typeface="Calibri" charset="0"/>
                <a:ea typeface="Calibri" charset="0"/>
                <a:cs typeface="Times New Roman" charset="0"/>
              </a:rPr>
              <a:t> The </a:t>
            </a:r>
            <a:r>
              <a:rPr lang="en-US" sz="3600" dirty="0">
                <a:latin typeface="Calibri" charset="0"/>
                <a:ea typeface="Calibri" charset="0"/>
                <a:cs typeface="Times New Roman" charset="0"/>
              </a:rPr>
              <a:t>pronunciation is understandable.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latin typeface="Calibri" charset="0"/>
                <a:ea typeface="Calibri" charset="0"/>
                <a:cs typeface="Times New Roman" charset="0"/>
              </a:rPr>
              <a:t> The </a:t>
            </a:r>
            <a:r>
              <a:rPr lang="en-US" sz="3600" dirty="0">
                <a:latin typeface="Calibri" charset="0"/>
                <a:ea typeface="Calibri" charset="0"/>
                <a:cs typeface="Times New Roman" charset="0"/>
              </a:rPr>
              <a:t>talk does not include long pauses.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 The 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ideas in the talk are easy to follow.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Wingdings" charset="2"/>
              <a:buChar char=""/>
            </a:pPr>
            <a:r>
              <a:rPr lang="en-US" sz="3600" dirty="0" smtClean="0">
                <a:latin typeface="Calibri" charset="0"/>
                <a:ea typeface="Calibri" charset="0"/>
                <a:cs typeface="Times New Roman" charset="0"/>
              </a:rPr>
              <a:t> The </a:t>
            </a:r>
            <a:r>
              <a:rPr lang="en-US" sz="3600" dirty="0">
                <a:latin typeface="Calibri" charset="0"/>
                <a:ea typeface="Calibri" charset="0"/>
                <a:cs typeface="Times New Roman" charset="0"/>
              </a:rPr>
              <a:t>talk is complete within the time limit</a:t>
            </a:r>
            <a:r>
              <a:rPr lang="en-US" sz="3600" dirty="0" smtClean="0">
                <a:solidFill>
                  <a:srgbClr val="000000"/>
                </a:solidFill>
                <a:latin typeface="Calibri" charset="0"/>
                <a:ea typeface="Calibri" charset="0"/>
                <a:cs typeface="Times" charset="0"/>
              </a:rPr>
              <a:t>.</a:t>
            </a:r>
            <a:r>
              <a:rPr lang="en-US" sz="3600" dirty="0">
                <a:solidFill>
                  <a:srgbClr val="000000"/>
                </a:solidFill>
                <a:latin typeface="Calibri" charset="0"/>
                <a:ea typeface="Calibri" charset="0"/>
                <a:cs typeface="Helvetica Neue" charset="0"/>
              </a:rPr>
              <a:t> </a:t>
            </a:r>
            <a:endParaRPr lang="en-US" sz="3600" dirty="0">
              <a:latin typeface="Calibri" charset="0"/>
              <a:ea typeface="Calibri" charset="0"/>
              <a:cs typeface="Times New Roman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838200" y="2242868"/>
            <a:ext cx="10515600" cy="29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1200"/>
              </a:spcAft>
            </a:pPr>
            <a:r>
              <a:rPr lang="en-US">
                <a:solidFill>
                  <a:srgbClr val="000000"/>
                </a:solidFill>
                <a:latin typeface="Helvetica Neue" charset="0"/>
                <a:ea typeface="Calibri" charset="0"/>
                <a:cs typeface="Helvetica Neue" charset="0"/>
              </a:rPr>
              <a:t> </a:t>
            </a:r>
            <a:endParaRPr lang="en-US" sz="36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27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4373614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500</Words>
  <Application>Microsoft Office PowerPoint</Application>
  <PresentationFormat>Widescreen</PresentationFormat>
  <Paragraphs>65</Paragraphs>
  <Slides>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Chalkduster</vt:lpstr>
      <vt:lpstr>Helvetica Neue</vt:lpstr>
      <vt:lpstr>Mangal</vt:lpstr>
      <vt:lpstr>Times</vt:lpstr>
      <vt:lpstr>Times New Roman</vt:lpstr>
      <vt:lpstr>Wingdings</vt:lpstr>
      <vt:lpstr>Office Theme</vt:lpstr>
      <vt:lpstr>Retrospect</vt:lpstr>
      <vt:lpstr>Review </vt:lpstr>
      <vt:lpstr>Question 1: Experiences</vt:lpstr>
      <vt:lpstr>PowerPoint Presentation</vt:lpstr>
      <vt:lpstr>1  Write down a few words </vt:lpstr>
      <vt:lpstr>2  Change the question into a statement</vt:lpstr>
      <vt:lpstr>3  Use the word because in the introduction</vt:lpstr>
      <vt:lpstr>Example Answer</vt:lpstr>
      <vt:lpstr>Checklist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89</cp:revision>
  <cp:lastPrinted>2018-04-17T13:49:47Z</cp:lastPrinted>
  <dcterms:created xsi:type="dcterms:W3CDTF">2017-10-11T17:59:39Z</dcterms:created>
  <dcterms:modified xsi:type="dcterms:W3CDTF">2019-09-06T03:15:10Z</dcterms:modified>
</cp:coreProperties>
</file>